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68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5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23980-E175-4782-AF0D-8DB896ABB46C}" type="datetimeFigureOut">
              <a:rPr lang="en-AU" smtClean="0"/>
              <a:t>30/05/2017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DCBB-142D-402C-9D46-58422FCBAB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93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3DCBB-142D-402C-9D46-58422FCBAB1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850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3DCBB-142D-402C-9D46-58422FCBAB1B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740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C8FC-535B-4B96-977D-399995004532}" type="datetimeFigureOut">
              <a:rPr lang="en-AU" smtClean="0"/>
              <a:t>30/05/2017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4D28-44A6-4DDF-912A-8B38871F2D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311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C8FC-535B-4B96-977D-399995004532}" type="datetimeFigureOut">
              <a:rPr lang="en-AU" smtClean="0"/>
              <a:t>30/05/2017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4D28-44A6-4DDF-912A-8B38871F2D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971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C8FC-535B-4B96-977D-399995004532}" type="datetimeFigureOut">
              <a:rPr lang="en-AU" smtClean="0"/>
              <a:t>30/05/2017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4D28-44A6-4DDF-912A-8B38871F2D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476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C8FC-535B-4B96-977D-399995004532}" type="datetimeFigureOut">
              <a:rPr lang="en-AU" smtClean="0"/>
              <a:t>30/05/2017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4D28-44A6-4DDF-912A-8B38871F2D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630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C8FC-535B-4B96-977D-399995004532}" type="datetimeFigureOut">
              <a:rPr lang="en-AU" smtClean="0"/>
              <a:t>30/05/2017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4D28-44A6-4DDF-912A-8B38871F2D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227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C8FC-535B-4B96-977D-399995004532}" type="datetimeFigureOut">
              <a:rPr lang="en-AU" smtClean="0"/>
              <a:t>30/05/2017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4D28-44A6-4DDF-912A-8B38871F2D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342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C8FC-535B-4B96-977D-399995004532}" type="datetimeFigureOut">
              <a:rPr lang="en-AU" smtClean="0"/>
              <a:t>30/05/2017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4D28-44A6-4DDF-912A-8B38871F2D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90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C8FC-535B-4B96-977D-399995004532}" type="datetimeFigureOut">
              <a:rPr lang="en-AU" smtClean="0"/>
              <a:t>30/05/2017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4D28-44A6-4DDF-912A-8B38871F2D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581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C8FC-535B-4B96-977D-399995004532}" type="datetimeFigureOut">
              <a:rPr lang="en-AU" smtClean="0"/>
              <a:t>30/05/2017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4D28-44A6-4DDF-912A-8B38871F2D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369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C8FC-535B-4B96-977D-399995004532}" type="datetimeFigureOut">
              <a:rPr lang="en-AU" smtClean="0"/>
              <a:t>30/05/2017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4D28-44A6-4DDF-912A-8B38871F2D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59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C8FC-535B-4B96-977D-399995004532}" type="datetimeFigureOut">
              <a:rPr lang="en-AU" smtClean="0"/>
              <a:t>30/05/2017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4D28-44A6-4DDF-912A-8B38871F2D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5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C8FC-535B-4B96-977D-399995004532}" type="datetimeFigureOut">
              <a:rPr lang="en-AU" smtClean="0"/>
              <a:t>30/05/2017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74D28-44A6-4DDF-912A-8B38871F2D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490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O&amp;G in a nutshell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Dr Laura Lee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798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Baseline Rate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Normal rate	</a:t>
            </a:r>
          </a:p>
          <a:p>
            <a:pPr lvl="1"/>
            <a:r>
              <a:rPr lang="en-AU" dirty="0" smtClean="0"/>
              <a:t>110-160</a:t>
            </a:r>
          </a:p>
          <a:p>
            <a:r>
              <a:rPr lang="en-AU" dirty="0" smtClean="0"/>
              <a:t>Between contractions with no </a:t>
            </a:r>
            <a:r>
              <a:rPr lang="en-AU" dirty="0" err="1" smtClean="0"/>
              <a:t>fetal</a:t>
            </a:r>
            <a:r>
              <a:rPr lang="en-AU" dirty="0" smtClean="0"/>
              <a:t> activity</a:t>
            </a:r>
          </a:p>
          <a:p>
            <a:r>
              <a:rPr lang="en-AU" dirty="0" smtClean="0"/>
              <a:t>Sympathetic vs Parasympathetic</a:t>
            </a:r>
          </a:p>
          <a:p>
            <a:r>
              <a:rPr lang="en-AU" dirty="0" smtClean="0"/>
              <a:t>Without a baseline unable to comment on any other features</a:t>
            </a:r>
          </a:p>
          <a:p>
            <a:r>
              <a:rPr lang="en-AU" dirty="0" smtClean="0"/>
              <a:t>Influence of medication 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2371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Baseline Rate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6075" y="2215356"/>
            <a:ext cx="64198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23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Baseline bradycardia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50" y="1825625"/>
            <a:ext cx="6425900" cy="4351338"/>
          </a:xfrm>
        </p:spPr>
      </p:pic>
    </p:spTree>
    <p:extLst>
      <p:ext uri="{BB962C8B-B14F-4D97-AF65-F5344CB8AC3E}">
        <p14:creationId xmlns:p14="http://schemas.microsoft.com/office/powerpoint/2010/main" val="4270977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Baseline bradycardia 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948656"/>
            <a:ext cx="5715000" cy="4105275"/>
          </a:xfrm>
        </p:spPr>
      </p:pic>
    </p:spTree>
    <p:extLst>
      <p:ext uri="{BB962C8B-B14F-4D97-AF65-F5344CB8AC3E}">
        <p14:creationId xmlns:p14="http://schemas.microsoft.com/office/powerpoint/2010/main" val="1437333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Baseline bradycardia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93" y="1825625"/>
            <a:ext cx="6444214" cy="4351338"/>
          </a:xfrm>
        </p:spPr>
      </p:pic>
    </p:spTree>
    <p:extLst>
      <p:ext uri="{BB962C8B-B14F-4D97-AF65-F5344CB8AC3E}">
        <p14:creationId xmlns:p14="http://schemas.microsoft.com/office/powerpoint/2010/main" val="4152674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Baseline tachycardia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048669"/>
            <a:ext cx="5715000" cy="3905250"/>
          </a:xfrm>
        </p:spPr>
      </p:pic>
    </p:spTree>
    <p:extLst>
      <p:ext uri="{BB962C8B-B14F-4D97-AF65-F5344CB8AC3E}">
        <p14:creationId xmlns:p14="http://schemas.microsoft.com/office/powerpoint/2010/main" val="8770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Baseline tachycardia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115344"/>
            <a:ext cx="5715000" cy="3771900"/>
          </a:xfrm>
        </p:spPr>
      </p:pic>
    </p:spTree>
    <p:extLst>
      <p:ext uri="{BB962C8B-B14F-4D97-AF65-F5344CB8AC3E}">
        <p14:creationId xmlns:p14="http://schemas.microsoft.com/office/powerpoint/2010/main" val="522257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Baseline Bradycardia causes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Low inherent rate (maturity)</a:t>
            </a:r>
          </a:p>
          <a:p>
            <a:r>
              <a:rPr lang="en-AU" dirty="0" smtClean="0"/>
              <a:t>Maternal hypotension (reduced cardiac output)</a:t>
            </a:r>
          </a:p>
          <a:p>
            <a:r>
              <a:rPr lang="en-AU" dirty="0" smtClean="0"/>
              <a:t>Prolonged cord compression</a:t>
            </a:r>
          </a:p>
          <a:p>
            <a:r>
              <a:rPr lang="en-AU" dirty="0" err="1" smtClean="0"/>
              <a:t>Fetal</a:t>
            </a:r>
            <a:r>
              <a:rPr lang="en-AU" dirty="0" smtClean="0"/>
              <a:t> hypoxia</a:t>
            </a:r>
          </a:p>
          <a:p>
            <a:r>
              <a:rPr lang="en-AU" dirty="0" err="1" smtClean="0"/>
              <a:t>Fetal</a:t>
            </a:r>
            <a:r>
              <a:rPr lang="en-AU" dirty="0" smtClean="0"/>
              <a:t> heart rate conduction defects</a:t>
            </a:r>
          </a:p>
          <a:p>
            <a:r>
              <a:rPr lang="en-AU" dirty="0" smtClean="0"/>
              <a:t>Medication (B Blockers)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8049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Baseline tachycardia causes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Maternal fever</a:t>
            </a:r>
          </a:p>
          <a:p>
            <a:r>
              <a:rPr lang="en-AU" dirty="0" smtClean="0"/>
              <a:t>Localised </a:t>
            </a:r>
            <a:r>
              <a:rPr lang="en-AU" dirty="0" err="1" smtClean="0"/>
              <a:t>fetal</a:t>
            </a:r>
            <a:r>
              <a:rPr lang="en-AU" dirty="0" smtClean="0"/>
              <a:t> infection</a:t>
            </a:r>
          </a:p>
          <a:p>
            <a:r>
              <a:rPr lang="en-AU" dirty="0" smtClean="0"/>
              <a:t>Prematurity</a:t>
            </a:r>
          </a:p>
          <a:p>
            <a:r>
              <a:rPr lang="en-AU" dirty="0" smtClean="0"/>
              <a:t>Hypoxia</a:t>
            </a:r>
          </a:p>
          <a:p>
            <a:r>
              <a:rPr lang="en-AU" dirty="0" smtClean="0"/>
              <a:t>Medication (</a:t>
            </a:r>
            <a:r>
              <a:rPr lang="en-AU" dirty="0" err="1" smtClean="0"/>
              <a:t>Eg</a:t>
            </a:r>
            <a:r>
              <a:rPr lang="en-AU" dirty="0" smtClean="0"/>
              <a:t> salbutamol, terbutaline)</a:t>
            </a:r>
          </a:p>
          <a:p>
            <a:r>
              <a:rPr lang="en-AU" dirty="0" err="1" smtClean="0"/>
              <a:t>Fetal</a:t>
            </a:r>
            <a:r>
              <a:rPr lang="en-AU" dirty="0" smtClean="0"/>
              <a:t> </a:t>
            </a:r>
            <a:r>
              <a:rPr lang="en-AU" dirty="0" err="1" smtClean="0"/>
              <a:t>tachyarrhythymias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4418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Decelerations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Early Decelerations</a:t>
            </a:r>
          </a:p>
          <a:p>
            <a:r>
              <a:rPr lang="en-AU" dirty="0" smtClean="0"/>
              <a:t>Variable Decelerations</a:t>
            </a:r>
          </a:p>
          <a:p>
            <a:r>
              <a:rPr lang="en-AU" dirty="0" smtClean="0"/>
              <a:t>Prolonged Decelerations</a:t>
            </a:r>
          </a:p>
          <a:p>
            <a:r>
              <a:rPr lang="en-AU" dirty="0" smtClean="0"/>
              <a:t>Late decelerations</a:t>
            </a:r>
          </a:p>
          <a:p>
            <a:r>
              <a:rPr lang="en-AU" dirty="0" smtClean="0"/>
              <a:t>Others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718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Obstetric terminology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Gravidity</a:t>
            </a:r>
          </a:p>
          <a:p>
            <a:r>
              <a:rPr lang="en-AU" dirty="0" smtClean="0"/>
              <a:t>Parity</a:t>
            </a:r>
          </a:p>
          <a:p>
            <a:r>
              <a:rPr lang="en-AU" dirty="0" smtClean="0"/>
              <a:t>Gestation	</a:t>
            </a:r>
          </a:p>
          <a:p>
            <a:r>
              <a:rPr lang="en-AU" dirty="0" smtClean="0"/>
              <a:t>PROM</a:t>
            </a:r>
          </a:p>
          <a:p>
            <a:r>
              <a:rPr lang="en-AU" dirty="0" smtClean="0"/>
              <a:t>SROM</a:t>
            </a:r>
          </a:p>
          <a:p>
            <a:r>
              <a:rPr lang="en-AU" dirty="0" smtClean="0"/>
              <a:t>PPROM</a:t>
            </a:r>
          </a:p>
          <a:p>
            <a:r>
              <a:rPr lang="en-AU" dirty="0" smtClean="0"/>
              <a:t>APH/PPH</a:t>
            </a:r>
          </a:p>
          <a:p>
            <a:r>
              <a:rPr lang="en-AU" dirty="0" smtClean="0"/>
              <a:t>GDM</a:t>
            </a:r>
          </a:p>
          <a:p>
            <a:r>
              <a:rPr lang="en-AU" dirty="0" smtClean="0"/>
              <a:t>PIH/Gestational Hypertension</a:t>
            </a:r>
          </a:p>
          <a:p>
            <a:r>
              <a:rPr lang="en-AU" dirty="0" smtClean="0"/>
              <a:t>Stages of labour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7175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Early decelerations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0" y="2139156"/>
            <a:ext cx="64770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63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Early decelerations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7975" y="2072481"/>
            <a:ext cx="64960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40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Early decelerations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Benign</a:t>
            </a:r>
          </a:p>
          <a:p>
            <a:r>
              <a:rPr lang="en-AU" dirty="0" smtClean="0"/>
              <a:t>Responds to increased intracranial pressure</a:t>
            </a:r>
          </a:p>
          <a:p>
            <a:r>
              <a:rPr lang="en-AU" dirty="0" smtClean="0"/>
              <a:t>Uncommon</a:t>
            </a:r>
          </a:p>
          <a:p>
            <a:r>
              <a:rPr lang="en-AU" dirty="0" smtClean="0"/>
              <a:t>Happens in clusters often with associated reduced </a:t>
            </a:r>
            <a:r>
              <a:rPr lang="en-AU" dirty="0" err="1" smtClean="0"/>
              <a:t>fetal</a:t>
            </a:r>
            <a:r>
              <a:rPr lang="en-AU" dirty="0"/>
              <a:t> </a:t>
            </a:r>
            <a:r>
              <a:rPr lang="en-AU" dirty="0" smtClean="0"/>
              <a:t>baseline heart rate </a:t>
            </a:r>
          </a:p>
          <a:p>
            <a:r>
              <a:rPr lang="en-AU" dirty="0" smtClean="0"/>
              <a:t>Commences and ends with contract5ion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2353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Variable Decelerations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077244"/>
            <a:ext cx="5715000" cy="3848100"/>
          </a:xfrm>
        </p:spPr>
      </p:pic>
    </p:spTree>
    <p:extLst>
      <p:ext uri="{BB962C8B-B14F-4D97-AF65-F5344CB8AC3E}">
        <p14:creationId xmlns:p14="http://schemas.microsoft.com/office/powerpoint/2010/main" val="3490495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Variable deceleration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Common deceleration</a:t>
            </a:r>
          </a:p>
          <a:p>
            <a:r>
              <a:rPr lang="en-AU" dirty="0" smtClean="0"/>
              <a:t>Caused by cord compression </a:t>
            </a:r>
          </a:p>
          <a:p>
            <a:r>
              <a:rPr lang="en-AU" dirty="0" smtClean="0"/>
              <a:t>Vary in length, depth, duration, and riming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5595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Variable Deceleration- complicated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Depends on overall clinical picture</a:t>
            </a:r>
          </a:p>
          <a:p>
            <a:r>
              <a:rPr lang="en-AU" dirty="0" smtClean="0"/>
              <a:t>Associated with</a:t>
            </a:r>
          </a:p>
          <a:p>
            <a:pPr lvl="1"/>
            <a:r>
              <a:rPr lang="en-AU" dirty="0" smtClean="0"/>
              <a:t>Rising baseline/Tachycardia</a:t>
            </a:r>
          </a:p>
          <a:p>
            <a:pPr lvl="1"/>
            <a:r>
              <a:rPr lang="en-AU" dirty="0" smtClean="0"/>
              <a:t>Reduced baseline variability</a:t>
            </a:r>
          </a:p>
          <a:p>
            <a:pPr lvl="1"/>
            <a:r>
              <a:rPr lang="en-AU" dirty="0" smtClean="0"/>
              <a:t>Persistent large amplitude(&gt;60BPM)/ long duration (&gt;60secs)</a:t>
            </a:r>
          </a:p>
          <a:p>
            <a:pPr lvl="1"/>
            <a:r>
              <a:rPr lang="en-AU" dirty="0" smtClean="0"/>
              <a:t>Loss of pre and post deceleration shouldering</a:t>
            </a:r>
          </a:p>
          <a:p>
            <a:pPr lvl="1"/>
            <a:r>
              <a:rPr lang="en-AU" dirty="0" smtClean="0"/>
              <a:t>Presence of smooth post-decelerations overshoot </a:t>
            </a:r>
          </a:p>
          <a:p>
            <a:pPr lvl="1"/>
            <a:r>
              <a:rPr lang="en-AU" dirty="0" smtClean="0"/>
              <a:t>Slow return to baseline FHR</a:t>
            </a:r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4803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Rising baseline 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101056"/>
            <a:ext cx="5715000" cy="3800475"/>
          </a:xfrm>
        </p:spPr>
      </p:pic>
    </p:spTree>
    <p:extLst>
      <p:ext uri="{BB962C8B-B14F-4D97-AF65-F5344CB8AC3E}">
        <p14:creationId xmlns:p14="http://schemas.microsoft.com/office/powerpoint/2010/main" val="1768163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Overshoot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82" y="1825625"/>
            <a:ext cx="7175035" cy="4351338"/>
          </a:xfrm>
        </p:spPr>
      </p:pic>
    </p:spTree>
    <p:extLst>
      <p:ext uri="{BB962C8B-B14F-4D97-AF65-F5344CB8AC3E}">
        <p14:creationId xmlns:p14="http://schemas.microsoft.com/office/powerpoint/2010/main" val="3518987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Slow return to baseline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915319"/>
            <a:ext cx="5715000" cy="4171950"/>
          </a:xfrm>
        </p:spPr>
      </p:pic>
    </p:spTree>
    <p:extLst>
      <p:ext uri="{BB962C8B-B14F-4D97-AF65-F5344CB8AC3E}">
        <p14:creationId xmlns:p14="http://schemas.microsoft.com/office/powerpoint/2010/main" val="1072340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Prolonged deceleration 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2964"/>
            <a:ext cx="5181600" cy="375666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smtClean="0"/>
              <a:t>More than 90 seconds; Less than 5 </a:t>
            </a:r>
            <a:r>
              <a:rPr lang="en-AU" dirty="0" err="1" smtClean="0"/>
              <a:t>moniutes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200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CTG basics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5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3200" dirty="0" smtClean="0"/>
              <a:t>D 		Define Risks</a:t>
            </a:r>
          </a:p>
          <a:p>
            <a:pPr marL="0" indent="0">
              <a:buNone/>
            </a:pPr>
            <a:r>
              <a:rPr lang="en-AU" sz="3200" dirty="0" smtClean="0"/>
              <a:t>R		Risks</a:t>
            </a:r>
          </a:p>
          <a:p>
            <a:pPr marL="0" indent="0">
              <a:buNone/>
            </a:pPr>
            <a:r>
              <a:rPr lang="en-AU" sz="3200" dirty="0" smtClean="0"/>
              <a:t>C		Contractions</a:t>
            </a:r>
          </a:p>
          <a:p>
            <a:pPr marL="0" indent="0">
              <a:buNone/>
            </a:pPr>
            <a:r>
              <a:rPr lang="en-AU" sz="3200" dirty="0" smtClean="0"/>
              <a:t>B		Baseline	</a:t>
            </a:r>
          </a:p>
          <a:p>
            <a:pPr marL="0" indent="0">
              <a:buNone/>
            </a:pPr>
            <a:r>
              <a:rPr lang="en-AU" sz="3200" dirty="0" smtClean="0"/>
              <a:t>Ra		Rate</a:t>
            </a:r>
          </a:p>
          <a:p>
            <a:pPr marL="0" indent="0">
              <a:buNone/>
            </a:pPr>
            <a:r>
              <a:rPr lang="en-AU" sz="3200" dirty="0" smtClean="0"/>
              <a:t>V		Variability	</a:t>
            </a:r>
          </a:p>
          <a:p>
            <a:pPr marL="0" indent="0">
              <a:buNone/>
            </a:pPr>
            <a:r>
              <a:rPr lang="en-AU" sz="3200" dirty="0" smtClean="0"/>
              <a:t>A		Acceleration	</a:t>
            </a:r>
          </a:p>
          <a:p>
            <a:pPr marL="0" indent="0">
              <a:buNone/>
            </a:pPr>
            <a:r>
              <a:rPr lang="en-AU" sz="3200" dirty="0" smtClean="0"/>
              <a:t>D		Decelerations	</a:t>
            </a:r>
          </a:p>
          <a:p>
            <a:pPr marL="0" indent="0">
              <a:buNone/>
            </a:pPr>
            <a:r>
              <a:rPr lang="en-AU" sz="3200" dirty="0" smtClean="0"/>
              <a:t>O		Overall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19382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Late decelerations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Hypoxia</a:t>
            </a:r>
          </a:p>
          <a:p>
            <a:r>
              <a:rPr lang="en-AU" dirty="0" smtClean="0"/>
              <a:t>Happens with every contraction</a:t>
            </a:r>
          </a:p>
          <a:p>
            <a:r>
              <a:rPr lang="en-AU" dirty="0" smtClean="0"/>
              <a:t>Uniform and repetitive</a:t>
            </a:r>
          </a:p>
          <a:p>
            <a:r>
              <a:rPr lang="en-AU" dirty="0" smtClean="0"/>
              <a:t>Happens after the start of the contraction and nadir typically after the peak of the contraction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0252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Late deceleration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096294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116559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Sinusoidal trace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7595" y="1825625"/>
            <a:ext cx="63368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02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Sinusoidal trace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Oscillating pattern</a:t>
            </a:r>
          </a:p>
          <a:p>
            <a:r>
              <a:rPr lang="en-AU" dirty="0" smtClean="0"/>
              <a:t>Smooth and irregular</a:t>
            </a:r>
          </a:p>
          <a:p>
            <a:r>
              <a:rPr lang="en-AU" dirty="0" smtClean="0"/>
              <a:t>2-5 cycles</a:t>
            </a:r>
          </a:p>
          <a:p>
            <a:r>
              <a:rPr lang="en-AU" dirty="0" smtClean="0"/>
              <a:t>Absent baseline variability</a:t>
            </a:r>
          </a:p>
          <a:p>
            <a:r>
              <a:rPr lang="en-AU" dirty="0" smtClean="0"/>
              <a:t>Reflective of severe anaemia (</a:t>
            </a:r>
            <a:r>
              <a:rPr lang="en-AU" dirty="0" err="1" smtClean="0"/>
              <a:t>Hb</a:t>
            </a:r>
            <a:r>
              <a:rPr lang="en-AU" dirty="0" smtClean="0"/>
              <a:t> &lt;50)</a:t>
            </a:r>
          </a:p>
          <a:p>
            <a:r>
              <a:rPr lang="en-AU" dirty="0" smtClean="0"/>
              <a:t>Presents also with reduced </a:t>
            </a:r>
            <a:r>
              <a:rPr lang="en-AU" dirty="0" err="1" smtClean="0"/>
              <a:t>fetal</a:t>
            </a:r>
            <a:r>
              <a:rPr lang="en-AU" dirty="0" smtClean="0"/>
              <a:t> movement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9829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Pseudosinosoidal</a:t>
            </a:r>
            <a:r>
              <a:rPr lang="en-AU" dirty="0" smtClean="0"/>
              <a:t> trace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412" y="2058194"/>
            <a:ext cx="63531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57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Pseudosinusoidal</a:t>
            </a:r>
            <a:r>
              <a:rPr lang="en-AU" dirty="0" smtClean="0"/>
              <a:t> trace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Not as smooth or as regular as a sinusoidal trace</a:t>
            </a:r>
          </a:p>
          <a:p>
            <a:r>
              <a:rPr lang="en-AU" dirty="0" smtClean="0"/>
              <a:t>Prior and subsequent normal trace</a:t>
            </a:r>
          </a:p>
          <a:p>
            <a:r>
              <a:rPr lang="en-AU" dirty="0" smtClean="0"/>
              <a:t>Not associated with </a:t>
            </a:r>
            <a:r>
              <a:rPr lang="en-AU" dirty="0" err="1" smtClean="0"/>
              <a:t>fetal</a:t>
            </a:r>
            <a:r>
              <a:rPr lang="en-AU" dirty="0" smtClean="0"/>
              <a:t> compromise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8080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Fetal</a:t>
            </a:r>
            <a:r>
              <a:rPr lang="en-AU" dirty="0" smtClean="0"/>
              <a:t> Arrhythmias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2737" y="1977231"/>
            <a:ext cx="64865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3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Fetal</a:t>
            </a:r>
            <a:r>
              <a:rPr lang="en-AU" dirty="0" smtClean="0"/>
              <a:t> Arrhythmias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7025" y="2048669"/>
            <a:ext cx="64579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05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Fetal</a:t>
            </a:r>
            <a:r>
              <a:rPr lang="en-AU" dirty="0" smtClean="0"/>
              <a:t> arrhythmias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Irregular heartbeat </a:t>
            </a:r>
            <a:r>
              <a:rPr lang="en-AU" dirty="0" err="1" smtClean="0"/>
              <a:t>ie</a:t>
            </a:r>
            <a:r>
              <a:rPr lang="en-AU" dirty="0" smtClean="0"/>
              <a:t> with atrial or ventricular </a:t>
            </a:r>
            <a:r>
              <a:rPr lang="en-AU" dirty="0" err="1" smtClean="0"/>
              <a:t>ectopics</a:t>
            </a:r>
            <a:endParaRPr lang="en-AU" dirty="0" smtClean="0"/>
          </a:p>
          <a:p>
            <a:r>
              <a:rPr lang="en-AU" dirty="0" smtClean="0"/>
              <a:t>Often disappear after birth</a:t>
            </a:r>
          </a:p>
          <a:p>
            <a:r>
              <a:rPr lang="en-AU" dirty="0" smtClean="0"/>
              <a:t>Often heard </a:t>
            </a:r>
          </a:p>
          <a:p>
            <a:r>
              <a:rPr lang="en-AU" dirty="0" smtClean="0"/>
              <a:t>Cardiac USS performed to ensure no structural abnormalities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324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Instrumental deliveries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Indications</a:t>
            </a:r>
          </a:p>
          <a:p>
            <a:r>
              <a:rPr lang="en-AU" dirty="0" smtClean="0"/>
              <a:t>Methods	</a:t>
            </a:r>
          </a:p>
          <a:p>
            <a:pPr lvl="1"/>
            <a:r>
              <a:rPr lang="en-AU" dirty="0" err="1" smtClean="0"/>
              <a:t>Ventouse</a:t>
            </a:r>
            <a:endParaRPr lang="en-AU" dirty="0" smtClean="0"/>
          </a:p>
          <a:p>
            <a:pPr lvl="1"/>
            <a:r>
              <a:rPr lang="en-AU" dirty="0" smtClean="0"/>
              <a:t>Forceps	</a:t>
            </a:r>
          </a:p>
          <a:p>
            <a:pPr lvl="2"/>
            <a:r>
              <a:rPr lang="en-AU" dirty="0" smtClean="0"/>
              <a:t>Outlet</a:t>
            </a:r>
          </a:p>
          <a:p>
            <a:pPr lvl="2"/>
            <a:r>
              <a:rPr lang="en-AU" dirty="0" smtClean="0"/>
              <a:t>Neville Barnes</a:t>
            </a:r>
          </a:p>
          <a:p>
            <a:pPr lvl="2"/>
            <a:r>
              <a:rPr lang="en-AU" dirty="0" smtClean="0"/>
              <a:t>Rotational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316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Define Risks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Antenatal conditions</a:t>
            </a:r>
          </a:p>
          <a:p>
            <a:endParaRPr lang="en-AU" dirty="0"/>
          </a:p>
          <a:p>
            <a:r>
              <a:rPr lang="en-AU" dirty="0" smtClean="0"/>
              <a:t>Intrapartum conditions</a:t>
            </a:r>
          </a:p>
          <a:p>
            <a:endParaRPr lang="en-AU" dirty="0"/>
          </a:p>
          <a:p>
            <a:r>
              <a:rPr lang="en-AU" dirty="0" smtClean="0"/>
              <a:t>Clinical History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Contractions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CTG – Cardio TOCO graph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59" y="2456812"/>
            <a:ext cx="8017626" cy="40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6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Contractions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Tachysystole</a:t>
            </a:r>
            <a:endParaRPr lang="en-AU" dirty="0" smtClean="0"/>
          </a:p>
          <a:p>
            <a:pPr lvl="1"/>
            <a:r>
              <a:rPr lang="en-AU" dirty="0" smtClean="0"/>
              <a:t>&gt;5 active labour contractions over a ten </a:t>
            </a:r>
            <a:r>
              <a:rPr lang="en-AU" dirty="0" err="1" smtClean="0"/>
              <a:t>mins</a:t>
            </a:r>
            <a:r>
              <a:rPr lang="en-AU" dirty="0" smtClean="0"/>
              <a:t> period</a:t>
            </a:r>
          </a:p>
          <a:p>
            <a:pPr lvl="2"/>
            <a:endParaRPr lang="en-AU" dirty="0"/>
          </a:p>
          <a:p>
            <a:r>
              <a:rPr lang="en-AU" dirty="0" smtClean="0"/>
              <a:t>Uterine </a:t>
            </a:r>
            <a:r>
              <a:rPr lang="en-AU" dirty="0" err="1" smtClean="0"/>
              <a:t>Hypertonus</a:t>
            </a:r>
            <a:endParaRPr lang="en-AU" dirty="0" smtClean="0"/>
          </a:p>
          <a:p>
            <a:pPr lvl="1"/>
            <a:r>
              <a:rPr lang="en-AU" dirty="0" smtClean="0"/>
              <a:t>Contraction lasting more than 2 </a:t>
            </a:r>
            <a:r>
              <a:rPr lang="en-AU" dirty="0" err="1" smtClean="0"/>
              <a:t>mins</a:t>
            </a:r>
            <a:r>
              <a:rPr lang="en-AU" dirty="0" smtClean="0"/>
              <a:t> or occurring within 60 secs of each other</a:t>
            </a:r>
          </a:p>
          <a:p>
            <a:pPr marL="457200" lvl="1" indent="0">
              <a:buNone/>
            </a:pPr>
            <a:r>
              <a:rPr lang="en-AU" dirty="0"/>
              <a:t>	</a:t>
            </a:r>
          </a:p>
          <a:p>
            <a:r>
              <a:rPr lang="en-AU" dirty="0" smtClean="0"/>
              <a:t>Uterine </a:t>
            </a:r>
            <a:r>
              <a:rPr lang="en-AU" dirty="0" err="1" smtClean="0"/>
              <a:t>hyperstimulation</a:t>
            </a:r>
            <a:endParaRPr lang="en-AU" dirty="0" smtClean="0"/>
          </a:p>
          <a:p>
            <a:pPr lvl="1"/>
            <a:r>
              <a:rPr lang="en-AU" dirty="0" err="1" smtClean="0"/>
              <a:t>Tachysystole</a:t>
            </a:r>
            <a:r>
              <a:rPr lang="en-AU" dirty="0" smtClean="0"/>
              <a:t> and uterine </a:t>
            </a:r>
            <a:r>
              <a:rPr lang="en-AU" dirty="0" err="1" smtClean="0"/>
              <a:t>hypertonus</a:t>
            </a:r>
            <a:r>
              <a:rPr lang="en-AU" dirty="0" smtClean="0"/>
              <a:t> with </a:t>
            </a:r>
            <a:r>
              <a:rPr lang="en-AU" dirty="0" err="1" smtClean="0"/>
              <a:t>fetal</a:t>
            </a:r>
            <a:r>
              <a:rPr lang="en-AU" dirty="0" smtClean="0"/>
              <a:t> heart rate abnormalities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3630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Tachysystole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72" y="1825625"/>
            <a:ext cx="6360655" cy="4351338"/>
          </a:xfrm>
        </p:spPr>
      </p:pic>
    </p:spTree>
    <p:extLst>
      <p:ext uri="{BB962C8B-B14F-4D97-AF65-F5344CB8AC3E}">
        <p14:creationId xmlns:p14="http://schemas.microsoft.com/office/powerpoint/2010/main" val="194158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Hypertonus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38" y="1825625"/>
            <a:ext cx="6286724" cy="4351338"/>
          </a:xfrm>
        </p:spPr>
      </p:pic>
    </p:spTree>
    <p:extLst>
      <p:ext uri="{BB962C8B-B14F-4D97-AF65-F5344CB8AC3E}">
        <p14:creationId xmlns:p14="http://schemas.microsoft.com/office/powerpoint/2010/main" val="34261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Uterine </a:t>
            </a:r>
            <a:r>
              <a:rPr lang="en-AU" dirty="0" err="1" smtClean="0"/>
              <a:t>hyperstimulation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47" y="1825625"/>
            <a:ext cx="6405306" cy="4351338"/>
          </a:xfrm>
        </p:spPr>
      </p:pic>
    </p:spTree>
    <p:extLst>
      <p:ext uri="{BB962C8B-B14F-4D97-AF65-F5344CB8AC3E}">
        <p14:creationId xmlns:p14="http://schemas.microsoft.com/office/powerpoint/2010/main" val="2784640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362</Words>
  <Application>Microsoft Office PowerPoint</Application>
  <PresentationFormat>Widescreen</PresentationFormat>
  <Paragraphs>141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O&amp;G in a nutshell</vt:lpstr>
      <vt:lpstr>Obstetric terminology</vt:lpstr>
      <vt:lpstr>CTG basics </vt:lpstr>
      <vt:lpstr>Define Risks</vt:lpstr>
      <vt:lpstr>Contractions</vt:lpstr>
      <vt:lpstr>Contractions</vt:lpstr>
      <vt:lpstr>Tachysystole</vt:lpstr>
      <vt:lpstr>Hypertonus</vt:lpstr>
      <vt:lpstr>Uterine hyperstimulation</vt:lpstr>
      <vt:lpstr>Baseline Rate</vt:lpstr>
      <vt:lpstr>Baseline Rate</vt:lpstr>
      <vt:lpstr>Baseline bradycardia</vt:lpstr>
      <vt:lpstr>Baseline bradycardia </vt:lpstr>
      <vt:lpstr>Baseline bradycardia</vt:lpstr>
      <vt:lpstr>Baseline tachycardia</vt:lpstr>
      <vt:lpstr>Baseline tachycardia</vt:lpstr>
      <vt:lpstr>Baseline Bradycardia causes</vt:lpstr>
      <vt:lpstr>Baseline tachycardia causes</vt:lpstr>
      <vt:lpstr>Decelerations</vt:lpstr>
      <vt:lpstr>Early decelerations</vt:lpstr>
      <vt:lpstr>Early decelerations</vt:lpstr>
      <vt:lpstr>Early decelerations</vt:lpstr>
      <vt:lpstr>Variable Decelerations</vt:lpstr>
      <vt:lpstr>Variable deceleration</vt:lpstr>
      <vt:lpstr>Variable Deceleration- complicated </vt:lpstr>
      <vt:lpstr>Rising baseline </vt:lpstr>
      <vt:lpstr>Overshoot</vt:lpstr>
      <vt:lpstr>Slow return to baseline</vt:lpstr>
      <vt:lpstr>Prolonged deceleration </vt:lpstr>
      <vt:lpstr>Late decelerations</vt:lpstr>
      <vt:lpstr>Late deceleration</vt:lpstr>
      <vt:lpstr>Sinusoidal trace</vt:lpstr>
      <vt:lpstr>Sinusoidal trace</vt:lpstr>
      <vt:lpstr>Pseudosinosoidal trace</vt:lpstr>
      <vt:lpstr>Pseudosinusoidal trace </vt:lpstr>
      <vt:lpstr>Fetal Arrhythmias</vt:lpstr>
      <vt:lpstr>Fetal Arrhythmias</vt:lpstr>
      <vt:lpstr>Fetal arrhythmias</vt:lpstr>
      <vt:lpstr>Instrumental deliveries</vt:lpstr>
    </vt:vector>
  </TitlesOfParts>
  <Company>Ballarat Health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O&amp;G in a nutshell</dc:title>
  <dc:creator>OEM</dc:creator>
  <cp:lastModifiedBy>Laura Lee</cp:lastModifiedBy>
  <cp:revision>15</cp:revision>
  <dcterms:created xsi:type="dcterms:W3CDTF">2017-02-26T21:24:35Z</dcterms:created>
  <dcterms:modified xsi:type="dcterms:W3CDTF">2017-05-30T01:21:03Z</dcterms:modified>
</cp:coreProperties>
</file>